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34"/>
  </p:notesMasterIdLst>
  <p:handoutMasterIdLst>
    <p:handoutMasterId r:id="rId35"/>
  </p:handoutMasterIdLst>
  <p:sldIdLst>
    <p:sldId id="330" r:id="rId2"/>
    <p:sldId id="275" r:id="rId3"/>
    <p:sldId id="287" r:id="rId4"/>
    <p:sldId id="277" r:id="rId5"/>
    <p:sldId id="332" r:id="rId6"/>
    <p:sldId id="288" r:id="rId7"/>
    <p:sldId id="336" r:id="rId8"/>
    <p:sldId id="278" r:id="rId9"/>
    <p:sldId id="365" r:id="rId10"/>
    <p:sldId id="289" r:id="rId11"/>
    <p:sldId id="377" r:id="rId12"/>
    <p:sldId id="366" r:id="rId13"/>
    <p:sldId id="279" r:id="rId14"/>
    <p:sldId id="290" r:id="rId15"/>
    <p:sldId id="367" r:id="rId16"/>
    <p:sldId id="294" r:id="rId17"/>
    <p:sldId id="293" r:id="rId18"/>
    <p:sldId id="295" r:id="rId19"/>
    <p:sldId id="296" r:id="rId20"/>
    <p:sldId id="280" r:id="rId21"/>
    <p:sldId id="349" r:id="rId22"/>
    <p:sldId id="343" r:id="rId23"/>
    <p:sldId id="350" r:id="rId24"/>
    <p:sldId id="339" r:id="rId25"/>
    <p:sldId id="353" r:id="rId26"/>
    <p:sldId id="303" r:id="rId27"/>
    <p:sldId id="379" r:id="rId28"/>
    <p:sldId id="310" r:id="rId29"/>
    <p:sldId id="354" r:id="rId30"/>
    <p:sldId id="313" r:id="rId31"/>
    <p:sldId id="314" r:id="rId32"/>
    <p:sldId id="331" r:id="rId33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17"/>
    <p:restoredTop sz="94667"/>
  </p:normalViewPr>
  <p:slideViewPr>
    <p:cSldViewPr snapToGrid="0">
      <p:cViewPr varScale="1">
        <p:scale>
          <a:sx n="93" d="100"/>
          <a:sy n="93" d="100"/>
        </p:scale>
        <p:origin x="1056" y="82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24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D114A89C-1C73-4D44-A8BC-42BAA055C19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CBDAB79E-6014-4A3D-84DF-A7CEB339BCE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90D5592A-E44D-4423-B07A-957389C43B8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91FDBA55-75B0-4E79-BF0F-BC11D59E5FB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 smtClean="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fld id="{01873986-C89E-4478-9B6A-F6B0BF3B5D5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B45A858E-881C-46A6-B3BB-38AF66B8F99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A76C7A83-A047-4863-99DC-443A82A8953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2A60EB1-DAFD-4AE9-AB03-60CC4D8EEE9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E281DC59-26C3-4F7F-8E43-93FC93CCE3E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C2C085E6-91D9-44E7-80E9-718A60124C0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0950034D-84CE-4525-AFD4-671AE64656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 smtClean="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DAA890F1-2F48-45ED-9750-542EA7D8C9E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3E15B947-44D3-4DC4-90BD-791A8A992B2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8C4CF68-30FC-4986-BD94-947876E4474E}" type="slidenum">
              <a:rPr lang="en-US" altLang="en-US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40F7D2EC-BB14-44C5-9C26-CEBE080D586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5C8CC18E-28B7-4D38-91FE-BB538F8E44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3E8E015A-A900-45D1-8E21-4D4C7F5816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3F5AE06-AC16-4C3D-AAAD-B4FC1F4406E5}" type="slidenum">
              <a:rPr lang="en-US" altLang="en-US">
                <a:latin typeface="Times New Roman" panose="02020603050405020304" pitchFamily="18" charset="0"/>
              </a:rPr>
              <a:pPr/>
              <a:t>10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A4BEFE14-B474-43E0-8C51-D424A37B8A3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A504A065-E088-4655-A67E-8FE45E3966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C4F45F0E-DA1B-4093-B016-7B3B6EA0A1A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F2FF164-6E8A-4BC1-B191-9D9705F2419E}" type="slidenum">
              <a:rPr lang="en-US" altLang="en-US">
                <a:latin typeface="Times New Roman" panose="02020603050405020304" pitchFamily="18" charset="0"/>
              </a:rPr>
              <a:pPr/>
              <a:t>11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2B332595-CDB0-4A7B-95ED-0E9FB62206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6F34B16C-62B1-4DE4-BAA8-BDAFA4CB4B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0416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142979D8-D279-4F81-8D96-576A16CDE27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B14EC126-86A2-4EFB-B04B-99231C6B47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EFC9295D-20C0-40F6-A890-07561CD023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DED19BE-233D-4E15-858D-397EA24C558C}" type="slidenum">
              <a:rPr lang="en-US" altLang="en-US">
                <a:latin typeface="Times New Roman" panose="02020603050405020304" pitchFamily="18" charset="0"/>
              </a:rPr>
              <a:pPr/>
              <a:t>13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30945398-3953-4662-8AB2-3599D73528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AA564743-CEA6-4703-B1E3-72C2EA3754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AE28D529-1073-4615-9C35-6D7E43A25A9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97E548C-774C-4A0A-B49B-D7561E8DC014}" type="slidenum">
              <a:rPr lang="en-US" altLang="en-US">
                <a:latin typeface="Times New Roman" panose="02020603050405020304" pitchFamily="18" charset="0"/>
              </a:rPr>
              <a:pPr/>
              <a:t>14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61D0FB5B-1D70-4814-9519-570E54CA96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2DE796A1-E6DA-46E5-BEF3-64070886DF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>
            <a:extLst>
              <a:ext uri="{FF2B5EF4-FFF2-40B4-BE49-F238E27FC236}">
                <a16:creationId xmlns:a16="http://schemas.microsoft.com/office/drawing/2014/main" id="{FE56B275-0BAF-4D11-8861-A6AD21BD70F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D51DE52-A2FA-4DD9-8778-F3F9593F4483}" type="slidenum">
              <a:rPr lang="en-US" altLang="en-US">
                <a:latin typeface="Times New Roman" panose="02020603050405020304" pitchFamily="18" charset="0"/>
              </a:rPr>
              <a:pPr/>
              <a:t>15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7A31EF38-9D9C-4353-9BE3-64660DFC1B0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BC6D288B-294C-425D-B18E-3E0F65AD6C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0B7197EB-9EA5-440C-BF44-3CCC1D8BD17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60ADBD1-0CFE-4524-B710-0FA45B67A62C}" type="slidenum">
              <a:rPr lang="en-US" altLang="en-US">
                <a:latin typeface="Times New Roman" panose="02020603050405020304" pitchFamily="18" charset="0"/>
              </a:rPr>
              <a:pPr/>
              <a:t>16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5E333021-2AC7-4A64-BBE4-34E7715675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A4293FD2-C714-429D-A3AA-6BC581EAC2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id="{A507351B-D712-437E-98E7-F662A74309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32DF0B5-6DB1-40E4-9D70-8430FC6C4E9F}" type="slidenum">
              <a:rPr lang="en-US" altLang="en-US">
                <a:latin typeface="Times New Roman" panose="02020603050405020304" pitchFamily="18" charset="0"/>
              </a:rPr>
              <a:pPr/>
              <a:t>17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8FC88A25-20C1-4AB0-93D3-5CD9170E7C7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88BD605D-FC05-4B6D-A985-DA551A53D5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>
            <a:extLst>
              <a:ext uri="{FF2B5EF4-FFF2-40B4-BE49-F238E27FC236}">
                <a16:creationId xmlns:a16="http://schemas.microsoft.com/office/drawing/2014/main" id="{445F60E8-26A3-44B1-86D8-9C36811F53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96AA71C-5868-45F1-8571-E62C9C187BD1}" type="slidenum">
              <a:rPr lang="en-US" altLang="en-US">
                <a:latin typeface="Times New Roman" panose="02020603050405020304" pitchFamily="18" charset="0"/>
              </a:rPr>
              <a:pPr/>
              <a:t>18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95B0F2F1-AA3B-4D59-8C21-560A66CEF4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5FBCF461-AEF4-401D-A191-C0EBC12EA3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B33BAED9-5B7F-401E-8726-45B92938F19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4DCFB8B-285E-42B0-B046-73E0330D4A8F}" type="slidenum">
              <a:rPr lang="en-US" altLang="en-US">
                <a:latin typeface="Times New Roman" panose="02020603050405020304" pitchFamily="18" charset="0"/>
              </a:rPr>
              <a:pPr/>
              <a:t>19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0B657D37-F8DF-4FB6-8D67-D127E38E375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C019F071-D51D-4D64-A7F6-5CFAF4BF22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A6A822E9-8F13-47AB-9E4E-B18AB2E1FD3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ACCEF3C-8989-4032-A095-D133C1713EDA}" type="slidenum">
              <a:rPr lang="en-US" altLang="en-US">
                <a:latin typeface="Times New Roman" panose="02020603050405020304" pitchFamily="18" charset="0"/>
              </a:rPr>
              <a:pPr/>
              <a:t>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3520E619-9440-4535-B6E9-BC7E8804B9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E55EEC95-E703-4EFF-BB87-4741BBEECC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:a16="http://schemas.microsoft.com/office/drawing/2014/main" id="{C49C35A4-2B09-4044-B684-3B5B5F9682C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08F1016-771D-4116-83C0-1A8A1142BC71}" type="slidenum">
              <a:rPr lang="en-US" altLang="en-US">
                <a:latin typeface="Times New Roman" panose="02020603050405020304" pitchFamily="18" charset="0"/>
              </a:rPr>
              <a:pPr/>
              <a:t>20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1DD9E6BF-77D7-41D8-8E40-BCC9A7C43C4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ECFA8695-0190-4832-B30E-DCEC8A5962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:a16="http://schemas.microsoft.com/office/drawing/2014/main" id="{7E047762-40E7-43E4-9B43-6F5B9B32A8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C0E5D39-9A86-4ED8-8691-ECA7B1C1AF77}" type="slidenum">
              <a:rPr lang="en-US" altLang="en-US">
                <a:latin typeface="Times New Roman" panose="02020603050405020304" pitchFamily="18" charset="0"/>
              </a:rPr>
              <a:pPr/>
              <a:t>21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821DBEC8-DA42-4F41-9C7D-8E648A61D1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id="{BB717F07-BEFA-48AC-9D42-A9B51A92B9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1514A1A8-4D19-49E4-AD69-33EE6FA1E3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5AB6457-4452-4B30-ACCB-2E4E288B7868}" type="slidenum">
              <a:rPr lang="en-US" altLang="en-US">
                <a:latin typeface="Times New Roman" panose="02020603050405020304" pitchFamily="18" charset="0"/>
              </a:rPr>
              <a:pPr/>
              <a:t>22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8B2F8D86-D304-421E-AE9F-BEFAD389F5C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3769BACE-8F2A-4C1E-AEFD-C18F7DDF46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81F381B3-7525-474E-9C43-F88DC367D49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39371C7-F45E-455A-A9E4-05362E4A5B96}" type="slidenum">
              <a:rPr lang="en-US" altLang="en-US">
                <a:latin typeface="Times New Roman" panose="02020603050405020304" pitchFamily="18" charset="0"/>
              </a:rPr>
              <a:pPr/>
              <a:t>23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254032B0-F7C0-4AE1-8D19-AD35261EEA0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D699C746-96D7-49CC-B84A-08A0F7E56E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1C4C0C4A-430D-41D5-A904-65099801C62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FB63C8E0-78C6-4F6F-BA2A-437611695C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>
            <a:extLst>
              <a:ext uri="{FF2B5EF4-FFF2-40B4-BE49-F238E27FC236}">
                <a16:creationId xmlns:a16="http://schemas.microsoft.com/office/drawing/2014/main" id="{FB11F568-9916-A33D-FEC6-BB4278136DA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E6F75D9-4578-42A4-B6C1-39FE6739FF67}" type="slidenum">
              <a:rPr lang="en-US" altLang="en-US" smtClean="0">
                <a:latin typeface="Times New Roman" panose="02020603050405020304" pitchFamily="18" charset="0"/>
              </a:rPr>
              <a:pPr/>
              <a:t>26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6323" name="Rectangle 2">
            <a:extLst>
              <a:ext uri="{FF2B5EF4-FFF2-40B4-BE49-F238E27FC236}">
                <a16:creationId xmlns:a16="http://schemas.microsoft.com/office/drawing/2014/main" id="{50141B4F-F603-2938-E333-FE098A8DC3E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>
            <a:extLst>
              <a:ext uri="{FF2B5EF4-FFF2-40B4-BE49-F238E27FC236}">
                <a16:creationId xmlns:a16="http://schemas.microsoft.com/office/drawing/2014/main" id="{22613243-C296-90A4-3950-A727300FF8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>
            <a:extLst>
              <a:ext uri="{FF2B5EF4-FFF2-40B4-BE49-F238E27FC236}">
                <a16:creationId xmlns:a16="http://schemas.microsoft.com/office/drawing/2014/main" id="{4DB99ACA-F0EC-5A2F-6B9E-C0DCD8EAE83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DFC401E-EC6D-4F7A-826E-FF33FE269EC6}" type="slidenum">
              <a:rPr lang="en-US" altLang="en-US" smtClean="0">
                <a:latin typeface="Times New Roman" panose="02020603050405020304" pitchFamily="18" charset="0"/>
              </a:rPr>
              <a:pPr/>
              <a:t>27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8371" name="Rectangle 2">
            <a:extLst>
              <a:ext uri="{FF2B5EF4-FFF2-40B4-BE49-F238E27FC236}">
                <a16:creationId xmlns:a16="http://schemas.microsoft.com/office/drawing/2014/main" id="{DBED2226-B6BD-C1A5-99C6-C0F67D6C73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>
            <a:extLst>
              <a:ext uri="{FF2B5EF4-FFF2-40B4-BE49-F238E27FC236}">
                <a16:creationId xmlns:a16="http://schemas.microsoft.com/office/drawing/2014/main" id="{31327AF8-17F8-F605-3B12-473F96C1F9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:a16="http://schemas.microsoft.com/office/drawing/2014/main" id="{E2AF9071-C2C8-4AE5-BF05-7904ECEB51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699B845-CED4-49E0-AFEF-48FD2C002C7A}" type="slidenum">
              <a:rPr lang="en-US" altLang="en-US">
                <a:latin typeface="Times New Roman" panose="02020603050405020304" pitchFamily="18" charset="0"/>
              </a:rPr>
              <a:pPr/>
              <a:t>28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7043" name="Rectangle 2">
            <a:extLst>
              <a:ext uri="{FF2B5EF4-FFF2-40B4-BE49-F238E27FC236}">
                <a16:creationId xmlns:a16="http://schemas.microsoft.com/office/drawing/2014/main" id="{4B359B74-A383-48FE-9C98-33D67BCB90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>
            <a:extLst>
              <a:ext uri="{FF2B5EF4-FFF2-40B4-BE49-F238E27FC236}">
                <a16:creationId xmlns:a16="http://schemas.microsoft.com/office/drawing/2014/main" id="{0CA34FAE-AB9D-469A-A39F-2D79F9D915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ACECBD7C-C5C5-49AB-A072-BF89D7C9BD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0672991-CDC8-4F84-B8EB-CEEB23288ED8}" type="slidenum">
              <a:rPr lang="en-US" altLang="en-US">
                <a:latin typeface="Times New Roman" panose="02020603050405020304" pitchFamily="18" charset="0"/>
              </a:rPr>
              <a:pPr/>
              <a:t>29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EA73A052-CF76-4A71-B05B-5EEB72534B3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id="{77FC5D12-EFEF-4B63-BAC5-16C49C6E5E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>
            <a:extLst>
              <a:ext uri="{FF2B5EF4-FFF2-40B4-BE49-F238E27FC236}">
                <a16:creationId xmlns:a16="http://schemas.microsoft.com/office/drawing/2014/main" id="{514AB2F1-7ECF-4654-B476-67C4FF1936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F372007-FB99-4F76-A744-2252F6525800}" type="slidenum">
              <a:rPr lang="en-US" altLang="en-US">
                <a:latin typeface="Times New Roman" panose="02020603050405020304" pitchFamily="18" charset="0"/>
              </a:rPr>
              <a:pPr/>
              <a:t>30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1139" name="Rectangle 2">
            <a:extLst>
              <a:ext uri="{FF2B5EF4-FFF2-40B4-BE49-F238E27FC236}">
                <a16:creationId xmlns:a16="http://schemas.microsoft.com/office/drawing/2014/main" id="{9CA4A4BF-9303-4366-B3C9-87C09BA7CE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>
            <a:extLst>
              <a:ext uri="{FF2B5EF4-FFF2-40B4-BE49-F238E27FC236}">
                <a16:creationId xmlns:a16="http://schemas.microsoft.com/office/drawing/2014/main" id="{0B9BD875-4589-4ADD-BA0B-1F2DD177BA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A7699670-5331-4C7F-B66F-45A2105BA36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55D0AF2-D85B-4E4E-89AE-3DAF63F14019}" type="slidenum">
              <a:rPr lang="en-US" altLang="en-US">
                <a:latin typeface="Times New Roman" panose="02020603050405020304" pitchFamily="18" charset="0"/>
              </a:rPr>
              <a:pPr/>
              <a:t>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E043F316-76DC-4F8D-B0C9-695562CD827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C70DB475-EF8D-4192-AEB8-E04565EC34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>
            <a:extLst>
              <a:ext uri="{FF2B5EF4-FFF2-40B4-BE49-F238E27FC236}">
                <a16:creationId xmlns:a16="http://schemas.microsoft.com/office/drawing/2014/main" id="{6F46404D-E043-3FD0-301C-2C5C27235E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BF7B070-DC87-4500-B1D2-A0905F3E6E80}" type="slidenum">
              <a:rPr lang="en-US" altLang="en-US" smtClean="0">
                <a:latin typeface="Times New Roman" panose="02020603050405020304" pitchFamily="18" charset="0"/>
              </a:rPr>
              <a:pPr/>
              <a:t>31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6563" name="Rectangle 2">
            <a:extLst>
              <a:ext uri="{FF2B5EF4-FFF2-40B4-BE49-F238E27FC236}">
                <a16:creationId xmlns:a16="http://schemas.microsoft.com/office/drawing/2014/main" id="{BB42B474-240B-2E71-D404-80156EB0C46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>
            <a:extLst>
              <a:ext uri="{FF2B5EF4-FFF2-40B4-BE49-F238E27FC236}">
                <a16:creationId xmlns:a16="http://schemas.microsoft.com/office/drawing/2014/main" id="{472723D4-F2FC-84B9-2676-9A4CC63DBE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>
            <a:extLst>
              <a:ext uri="{FF2B5EF4-FFF2-40B4-BE49-F238E27FC236}">
                <a16:creationId xmlns:a16="http://schemas.microsoft.com/office/drawing/2014/main" id="{DDE245A5-185A-4E27-B891-70FB435AD45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2A27128-C6CF-490F-8D3D-610A10E232BD}" type="slidenum">
              <a:rPr lang="en-US" altLang="en-US">
                <a:latin typeface="Times New Roman" panose="02020603050405020304" pitchFamily="18" charset="0"/>
              </a:rPr>
              <a:pPr/>
              <a:t>32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8787" name="Rectangle 2">
            <a:extLst>
              <a:ext uri="{FF2B5EF4-FFF2-40B4-BE49-F238E27FC236}">
                <a16:creationId xmlns:a16="http://schemas.microsoft.com/office/drawing/2014/main" id="{862F51D4-350B-4AA2-957B-E0251EEE14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>
            <a:extLst>
              <a:ext uri="{FF2B5EF4-FFF2-40B4-BE49-F238E27FC236}">
                <a16:creationId xmlns:a16="http://schemas.microsoft.com/office/drawing/2014/main" id="{27840F58-7294-4A56-B842-828F327C4F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BC80CB84-F22A-4E50-BCC7-BE380B839A6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02ED08A-93DF-4843-AA94-E1F59DEAFF3D}" type="slidenum">
              <a:rPr lang="en-US" altLang="en-US">
                <a:latin typeface="Times New Roman" panose="02020603050405020304" pitchFamily="18" charset="0"/>
              </a:rPr>
              <a:pPr/>
              <a:t>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2BCE3858-17A1-4688-9E78-D1CB3192F2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A3A259DE-418E-40E8-9000-C1E0B35B4F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4E9377DB-301A-432B-896E-B411521787E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BCF9BC1-3B73-458F-8E78-3016D7399B9A}" type="slidenum">
              <a:rPr lang="en-US" altLang="en-US">
                <a:latin typeface="Times New Roman" panose="02020603050405020304" pitchFamily="18" charset="0"/>
              </a:rPr>
              <a:pPr/>
              <a:t>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391F4615-F5F9-4EB9-B78C-EB9FE2EAD4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EF9DFDBA-3559-40A7-BFB4-DC81E20F7A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6B596B35-4CD3-4163-AF7F-24933E1BA8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743B5A6-DAB1-4C28-92DE-EA01C365D9F5}" type="slidenum">
              <a:rPr lang="en-US" altLang="en-US">
                <a:latin typeface="Times New Roman" panose="02020603050405020304" pitchFamily="18" charset="0"/>
              </a:rPr>
              <a:pPr/>
              <a:t>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C9E165D1-8C08-4127-8C5B-7DE96DC759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50D7D365-DEDC-42FE-8651-B0FD5E8558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B6479304-D0E3-440A-A086-9BB2C9CFACC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C6656675-4F11-44EE-82F1-FC6523A165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id="{058421E6-E063-489A-8DF8-5F745E5E47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DE92DC9-9D0F-4D4C-91FC-78D0BF0662BE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3B7DAC96-1713-46BA-A342-1270F3A89F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36B80E63-F60F-4332-9942-3F6416C223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D07A81BB-96CB-4FBB-BD88-CC3658B5786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6DD7F04E-9A25-4DC3-8673-2856EE538D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9CFC14DB-8A99-44CB-BA83-39417D26C1AF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6530489F-79EC-4897-869D-780965D7E7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A83414BD-B475-4106-B6CC-2A825BC146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45EEFC8D-4A80-4C8D-BB98-5471F8FF2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CE292785-34F4-4129-BCFD-B22D0AC1FE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20D32FCA-31DE-4EA5-82C1-CF345076A2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305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anose="020B0604020202020204" pitchFamily="34" charset="0"/>
              </a:rPr>
              <a:t>th</a:t>
            </a:r>
            <a:r>
              <a:rPr lang="en-US" altLang="en-US" sz="1000" b="1">
                <a:solidFill>
                  <a:srgbClr val="33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090E6124-7B97-4EBF-8990-F55FBAA11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C449F6A7-C9D3-4C68-84CF-E1FEED2CA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970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3286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66685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720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793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83732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7301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7560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3037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1897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1174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1EFAC327-3B14-405A-AECD-695170F62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B7308704-6884-478D-913D-858724364F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5425"/>
            <a:ext cx="80772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C46878CA-A75D-4410-AFD2-1992D970E5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772795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C1D23273-AE1D-4273-BD10-D4215E10B3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A52FF0B1-98D3-422D-A027-A89A772773D8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4A460C49-6450-4AA7-B172-624D0E8FA2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69885932-7748-44D3-A5FA-3EA2C19FA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id="{2B3C4A04-A423-4652-9F71-1E3F1D9CED5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256146" y="6613525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6699"/>
                </a:solidFill>
                <a:latin typeface="Helvetica" panose="020B0604020202020204" pitchFamily="34" charset="0"/>
              </a:rPr>
              <a:t>2.</a:t>
            </a:r>
            <a:fld id="{3002ADDC-CC54-42C0-AD9E-FCEA6349E957}" type="slidenum">
              <a:rPr lang="en-US" altLang="en-US" sz="1000" b="1" smtClean="0">
                <a:solidFill>
                  <a:srgbClr val="006699"/>
                </a:solidFill>
                <a:latin typeface="Helvetica" panose="020B0604020202020204" pitchFamily="34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6699"/>
              </a:solidFill>
              <a:latin typeface="Helvetica" panose="020B0604020202020204" pitchFamily="34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59A1521A-022B-4DE7-8426-69A13EBF9F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27BAFA87-2B93-403E-A844-8FB1EAE92C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586538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anose="020B0604020202020204" pitchFamily="34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anose="020B0604020202020204" pitchFamily="34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CD488D63-B096-4EAA-B5D8-70E38A371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3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1EFD3035-A582-45DD-89A5-82ABE6A7D46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 dirty="0"/>
              <a:t>Chapter 2:  Operating-System Services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E02E63FB-6DD1-46DC-8471-F576D57E79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36638" y="214313"/>
            <a:ext cx="7500937" cy="576262"/>
          </a:xfrm>
        </p:spPr>
        <p:txBody>
          <a:bodyPr/>
          <a:lstStyle/>
          <a:p>
            <a:pPr eaLnBrk="1" hangingPunct="1"/>
            <a:r>
              <a:rPr lang="en-US" altLang="en-US" sz="3000"/>
              <a:t>User Operating System Interface - GUI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D7BD939-320C-4E60-8319-6ADBC111D8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1154113"/>
            <a:ext cx="7699375" cy="4530725"/>
          </a:xfrm>
        </p:spPr>
        <p:txBody>
          <a:bodyPr/>
          <a:lstStyle/>
          <a:p>
            <a:r>
              <a:rPr lang="en-US" altLang="en-US" dirty="0"/>
              <a:t>User-friendly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desktop</a:t>
            </a:r>
            <a:r>
              <a:rPr lang="en-US" altLang="en-US" dirty="0"/>
              <a:t> metaphor interface</a:t>
            </a:r>
          </a:p>
          <a:p>
            <a:pPr lvl="1"/>
            <a:r>
              <a:rPr lang="en-US" altLang="en-US" dirty="0"/>
              <a:t>Usually mouse, keyboard, and monitor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Icons</a:t>
            </a:r>
            <a:r>
              <a:rPr lang="en-US" altLang="en-US" dirty="0"/>
              <a:t> represent files, programs, actions, </a:t>
            </a:r>
            <a:r>
              <a:rPr lang="en-US" altLang="en-US" dirty="0" err="1"/>
              <a:t>etc</a:t>
            </a:r>
            <a:endParaRPr lang="en-US" altLang="en-US" dirty="0"/>
          </a:p>
          <a:p>
            <a:pPr lvl="1"/>
            <a:r>
              <a:rPr lang="en-US" altLang="en-US" dirty="0"/>
              <a:t>Various mouse buttons over objects in the interface cause various actions (provide information, options, execute function, open directory (known as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folder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dirty="0"/>
              <a:t>Invented at Xerox PARC</a:t>
            </a:r>
          </a:p>
          <a:p>
            <a:r>
              <a:rPr lang="en-US" altLang="en-US" dirty="0"/>
              <a:t>Many systems now include both CLI and GUI interfaces</a:t>
            </a:r>
          </a:p>
          <a:p>
            <a:pPr lvl="1"/>
            <a:r>
              <a:rPr lang="en-US" altLang="en-US" dirty="0"/>
              <a:t>Microsoft Windows is GUI with CLI </a:t>
            </a:r>
            <a:r>
              <a:rPr lang="ja-JP" altLang="en-US" dirty="0"/>
              <a:t>“</a:t>
            </a:r>
            <a:r>
              <a:rPr lang="en-US" altLang="ja-JP" dirty="0"/>
              <a:t>command</a:t>
            </a:r>
            <a:r>
              <a:rPr lang="ja-JP" altLang="en-US" dirty="0"/>
              <a:t>”</a:t>
            </a:r>
            <a:r>
              <a:rPr lang="en-US" altLang="ja-JP" dirty="0"/>
              <a:t> shell</a:t>
            </a:r>
          </a:p>
          <a:p>
            <a:pPr lvl="1"/>
            <a:r>
              <a:rPr lang="en-US" altLang="en-US" dirty="0"/>
              <a:t>Apple Mac OS X is </a:t>
            </a:r>
            <a:r>
              <a:rPr lang="ja-JP" altLang="en-US" dirty="0"/>
              <a:t>“</a:t>
            </a:r>
            <a:r>
              <a:rPr lang="en-US" altLang="ja-JP" dirty="0"/>
              <a:t>Aqua</a:t>
            </a:r>
            <a:r>
              <a:rPr lang="ja-JP" altLang="en-US" dirty="0"/>
              <a:t>”</a:t>
            </a:r>
            <a:r>
              <a:rPr lang="en-US" altLang="ja-JP" dirty="0"/>
              <a:t> GUI interface with UNIX kernel underneath and shells available</a:t>
            </a:r>
          </a:p>
          <a:p>
            <a:pPr lvl="1"/>
            <a:r>
              <a:rPr lang="en-US" altLang="en-US" dirty="0"/>
              <a:t>Unix and Linux have CLI with optional GUI interfaces (CDE, KDE, GNOME)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1E085D8E-E398-4442-A204-AD137376EA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22325" y="228600"/>
            <a:ext cx="771525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Touchscreen Interfaces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2E55E5F6-E4A2-477B-85A4-0448195213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4121150" cy="4530725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Touchscreen devices require new interfaces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Mouse not possible or not desired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Actions and selection based on gestures</a:t>
            </a:r>
          </a:p>
          <a:p>
            <a:pPr lvl="1">
              <a:defRPr/>
            </a:pPr>
            <a:r>
              <a:rPr lang="en-US" sz="1600" dirty="0">
                <a:ea typeface="ＭＳ Ｐゴシック" charset="-128"/>
              </a:rPr>
              <a:t>Virtual keyboard for text entry</a:t>
            </a:r>
          </a:p>
          <a:p>
            <a:pPr>
              <a:defRPr/>
            </a:pPr>
            <a:r>
              <a:rPr lang="en-US" sz="1600" dirty="0">
                <a:ea typeface="ＭＳ Ｐゴシック" charset="-128"/>
              </a:rPr>
              <a:t>Voice commands</a:t>
            </a: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</a:endParaRPr>
          </a:p>
          <a:p>
            <a:pPr lvl="1">
              <a:buFont typeface="Monotype Sorts" charset="0"/>
              <a:buChar char="l"/>
              <a:defRPr/>
            </a:pPr>
            <a:endParaRPr lang="en-US" dirty="0">
              <a:ea typeface="ＭＳ Ｐゴシック" charset="0"/>
            </a:endParaRPr>
          </a:p>
        </p:txBody>
      </p:sp>
      <p:pic>
        <p:nvPicPr>
          <p:cNvPr id="25604" name="Picture 2">
            <a:extLst>
              <a:ext uri="{FF2B5EF4-FFF2-40B4-BE49-F238E27FC236}">
                <a16:creationId xmlns:a16="http://schemas.microsoft.com/office/drawing/2014/main" id="{CCAA7F76-25AE-454A-9EE9-98408A611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9850" y="1152525"/>
            <a:ext cx="2767013" cy="491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3933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>
            <a:extLst>
              <a:ext uri="{FF2B5EF4-FFF2-40B4-BE49-F238E27FC236}">
                <a16:creationId xmlns:a16="http://schemas.microsoft.com/office/drawing/2014/main" id="{551A60BE-6FD2-4F4A-A1E6-2481BBFE0F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7013"/>
            <a:ext cx="8113713" cy="576262"/>
          </a:xfrm>
        </p:spPr>
        <p:txBody>
          <a:bodyPr/>
          <a:lstStyle/>
          <a:p>
            <a:pPr eaLnBrk="1" hangingPunct="1"/>
            <a:r>
              <a:rPr lang="en-US" altLang="en-US"/>
              <a:t>The Mac OS X GUI</a:t>
            </a:r>
          </a:p>
        </p:txBody>
      </p:sp>
      <p:pic>
        <p:nvPicPr>
          <p:cNvPr id="27651" name="Picture 2">
            <a:extLst>
              <a:ext uri="{FF2B5EF4-FFF2-40B4-BE49-F238E27FC236}">
                <a16:creationId xmlns:a16="http://schemas.microsoft.com/office/drawing/2014/main" id="{B0B2C641-FBF3-4549-BC82-4C37E0EC98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088" y="1279525"/>
            <a:ext cx="8113712" cy="456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4B842699-2411-46DA-9E86-71B3FFE9F0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A2749591-DE3A-4DDD-A1C5-F255815745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9788" y="1385888"/>
            <a:ext cx="7678737" cy="264636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Programming interface to the services provided by the OS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Typically written in a high-level language (C or C++)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Mostly accessed by programs via a high-level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Application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Programming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API</a:t>
            </a:r>
            <a:r>
              <a:rPr lang="en-US" altLang="en-US" dirty="0">
                <a:solidFill>
                  <a:srgbClr val="000000"/>
                </a:solidFill>
              </a:rPr>
              <a:t>)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rather than direct system call use</a:t>
            </a: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Three most common APIs are Win32 API for Windows, POSIX API for POSIX-based systems (including virtually all versions of UNIX, Linux, and Mac OS X), and Java API for the Java virtual machine (JVM)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0C14F633-D8B3-443E-B572-5804D4ED77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4313"/>
            <a:ext cx="8077200" cy="576262"/>
          </a:xfrm>
        </p:spPr>
        <p:txBody>
          <a:bodyPr/>
          <a:lstStyle/>
          <a:p>
            <a:pPr eaLnBrk="1" hangingPunct="1"/>
            <a:r>
              <a:rPr lang="en-US" altLang="en-US"/>
              <a:t>Example of System Calls</a:t>
            </a:r>
          </a:p>
        </p:txBody>
      </p:sp>
      <p:sp>
        <p:nvSpPr>
          <p:cNvPr id="31747" name="Rectangle 5">
            <a:extLst>
              <a:ext uri="{FF2B5EF4-FFF2-40B4-BE49-F238E27FC236}">
                <a16:creationId xmlns:a16="http://schemas.microsoft.com/office/drawing/2014/main" id="{538ABAD4-459A-43EE-99FF-36E56E6589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/>
              <a:t>System call sequence to copy the contents of one file to another file</a:t>
            </a:r>
          </a:p>
        </p:txBody>
      </p:sp>
      <p:pic>
        <p:nvPicPr>
          <p:cNvPr id="31748" name="Picture 5">
            <a:extLst>
              <a:ext uri="{FF2B5EF4-FFF2-40B4-BE49-F238E27FC236}">
                <a16:creationId xmlns:a16="http://schemas.microsoft.com/office/drawing/2014/main" id="{AAE1048A-764C-48F0-A738-BA0A29DCBE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913" y="1965325"/>
            <a:ext cx="5937250" cy="401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9" name="Line 6">
            <a:extLst>
              <a:ext uri="{FF2B5EF4-FFF2-40B4-BE49-F238E27FC236}">
                <a16:creationId xmlns:a16="http://schemas.microsoft.com/office/drawing/2014/main" id="{829D7286-9D2A-4CC2-99A2-293356FA0EDF}"/>
              </a:ext>
            </a:extLst>
          </p:cNvPr>
          <p:cNvSpPr>
            <a:spLocks noChangeShapeType="1"/>
          </p:cNvSpPr>
          <p:nvPr/>
        </p:nvSpPr>
        <p:spPr bwMode="auto">
          <a:xfrm>
            <a:off x="7358063" y="2022475"/>
            <a:ext cx="0" cy="4206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1750" name="Line 7">
            <a:extLst>
              <a:ext uri="{FF2B5EF4-FFF2-40B4-BE49-F238E27FC236}">
                <a16:creationId xmlns:a16="http://schemas.microsoft.com/office/drawing/2014/main" id="{C5566A3B-AF3E-428A-96FC-E638B347721C}"/>
              </a:ext>
            </a:extLst>
          </p:cNvPr>
          <p:cNvSpPr>
            <a:spLocks noChangeShapeType="1"/>
          </p:cNvSpPr>
          <p:nvPr/>
        </p:nvSpPr>
        <p:spPr bwMode="auto">
          <a:xfrm>
            <a:off x="1503363" y="2012950"/>
            <a:ext cx="0" cy="4302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C84E76C4-FCC0-48D3-9013-1569EF2B270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042275" cy="576262"/>
          </a:xfrm>
        </p:spPr>
        <p:txBody>
          <a:bodyPr/>
          <a:lstStyle/>
          <a:p>
            <a:pPr eaLnBrk="1" hangingPunct="1"/>
            <a:r>
              <a:rPr lang="en-US" altLang="en-US"/>
              <a:t>Example of Standard API</a:t>
            </a:r>
          </a:p>
        </p:txBody>
      </p:sp>
      <p:pic>
        <p:nvPicPr>
          <p:cNvPr id="33795" name="Picture 2">
            <a:extLst>
              <a:ext uri="{FF2B5EF4-FFF2-40B4-BE49-F238E27FC236}">
                <a16:creationId xmlns:a16="http://schemas.microsoft.com/office/drawing/2014/main" id="{03F4BF88-895B-4F86-8811-FEB2E93B9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913" y="984250"/>
            <a:ext cx="5276850" cy="538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5BE3AADB-0F3C-4172-8054-CC2DDF7474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3075" y="217488"/>
            <a:ext cx="7989888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 Implementation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17C2873A-43D0-43EF-AF6C-1C08F69448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0263" y="1233488"/>
            <a:ext cx="7632700" cy="4530725"/>
          </a:xfrm>
        </p:spPr>
        <p:txBody>
          <a:bodyPr/>
          <a:lstStyle/>
          <a:p>
            <a:r>
              <a:rPr lang="en-US" altLang="en-US" dirty="0"/>
              <a:t>System call allows user level processes to request some services from OS which process itself is not allowed to do.</a:t>
            </a:r>
          </a:p>
          <a:p>
            <a:r>
              <a:rPr lang="en-US" altLang="en-US" dirty="0"/>
              <a:t>Typically, a number is  associated with each system call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System-call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maintains a table indexed according to these numbers</a:t>
            </a:r>
            <a:endParaRPr lang="en-US" altLang="en-US" sz="800" dirty="0"/>
          </a:p>
          <a:p>
            <a:r>
              <a:rPr lang="en-US" altLang="en-US" dirty="0"/>
              <a:t>The system call interface invokes  the intended system call in OS kernel and returns status of the system call and any return values</a:t>
            </a:r>
            <a:endParaRPr lang="en-US" altLang="en-US" sz="800" dirty="0"/>
          </a:p>
          <a:p>
            <a:r>
              <a:rPr lang="en-US" altLang="en-US" dirty="0"/>
              <a:t>The caller need know nothing about how the system call is implemented</a:t>
            </a:r>
          </a:p>
          <a:p>
            <a:pPr lvl="1"/>
            <a:r>
              <a:rPr lang="en-US" altLang="en-US" dirty="0"/>
              <a:t>Just needs to obey API and understand what OS will do as a result call</a:t>
            </a:r>
          </a:p>
          <a:p>
            <a:pPr lvl="1"/>
            <a:r>
              <a:rPr lang="en-US" altLang="en-US" dirty="0"/>
              <a:t>Most details of  OS interface hidden from programmer by API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1699CD33-3BF1-41C4-ABEC-D6F4D3F643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0750" y="211138"/>
            <a:ext cx="7840663" cy="576262"/>
          </a:xfrm>
        </p:spPr>
        <p:txBody>
          <a:bodyPr/>
          <a:lstStyle/>
          <a:p>
            <a:pPr eaLnBrk="1" hangingPunct="1"/>
            <a:r>
              <a:rPr lang="en-US" altLang="en-US"/>
              <a:t>API – System Call – OS Relationship</a:t>
            </a:r>
          </a:p>
        </p:txBody>
      </p:sp>
      <p:pic>
        <p:nvPicPr>
          <p:cNvPr id="37891" name="Picture 2">
            <a:extLst>
              <a:ext uri="{FF2B5EF4-FFF2-40B4-BE49-F238E27FC236}">
                <a16:creationId xmlns:a16="http://schemas.microsoft.com/office/drawing/2014/main" id="{B2409951-BBCF-4A1C-8570-76F67408B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325" y="1217613"/>
            <a:ext cx="7559675" cy="4614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4E227535-43B6-4813-B8B2-3BC580705F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79475" y="217488"/>
            <a:ext cx="7704138" cy="576262"/>
          </a:xfrm>
        </p:spPr>
        <p:txBody>
          <a:bodyPr/>
          <a:lstStyle/>
          <a:p>
            <a:pPr eaLnBrk="1" hangingPunct="1"/>
            <a:r>
              <a:rPr lang="en-US" altLang="en-US"/>
              <a:t>System Call Parameter Passing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4769B199-F416-4325-B349-7CDA49598C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7704138" cy="453072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Often, more information is required than simply identity of desired system call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Exact type and amount of information vary according to OS and call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dirty="0"/>
              <a:t>Three general methods used to pass parameters to the OS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Simplest:  pass the parameters in registers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 In some cases, may be more parameters than registers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Parameters stored in a block</a:t>
            </a:r>
            <a:r>
              <a:rPr lang="en-US" altLang="en-US" i="1" dirty="0"/>
              <a:t>, </a:t>
            </a:r>
            <a:r>
              <a:rPr lang="en-US" altLang="en-US" dirty="0"/>
              <a:t>or table, in memory, and address of block passed as a parameter in a register 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This approach taken by Linux and Solaris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Parameters placed, 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pushed</a:t>
            </a:r>
            <a:r>
              <a:rPr lang="en-US" altLang="en-US" i="1" dirty="0"/>
              <a:t>, </a:t>
            </a:r>
            <a:r>
              <a:rPr lang="en-US" altLang="en-US" dirty="0"/>
              <a:t>onto the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stack</a:t>
            </a:r>
            <a:r>
              <a:rPr lang="en-US" altLang="en-US" i="1" dirty="0"/>
              <a:t> </a:t>
            </a:r>
            <a:r>
              <a:rPr lang="en-US" altLang="en-US" dirty="0"/>
              <a:t>by the program and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popped</a:t>
            </a:r>
            <a:r>
              <a:rPr lang="en-US" altLang="en-US" i="1" dirty="0"/>
              <a:t> </a:t>
            </a:r>
            <a:r>
              <a:rPr lang="en-US" altLang="en-US" dirty="0"/>
              <a:t>off the stack by the operating system</a:t>
            </a:r>
          </a:p>
          <a:p>
            <a:pPr marL="457200" lvl="1" indent="0">
              <a:lnSpc>
                <a:spcPct val="90000"/>
              </a:lnSpc>
              <a:buNone/>
            </a:pPr>
            <a:endParaRPr lang="en-US" altLang="en-US" dirty="0"/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091C706E-593F-465E-8A89-60A10A2A93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7963"/>
            <a:ext cx="8089900" cy="576262"/>
          </a:xfrm>
        </p:spPr>
        <p:txBody>
          <a:bodyPr/>
          <a:lstStyle/>
          <a:p>
            <a:pPr eaLnBrk="1" hangingPunct="1"/>
            <a:r>
              <a:rPr lang="en-US" altLang="en-US"/>
              <a:t>Parameter Passing via Table</a:t>
            </a:r>
          </a:p>
        </p:txBody>
      </p:sp>
      <p:pic>
        <p:nvPicPr>
          <p:cNvPr id="41987" name="Picture 2">
            <a:extLst>
              <a:ext uri="{FF2B5EF4-FFF2-40B4-BE49-F238E27FC236}">
                <a16:creationId xmlns:a16="http://schemas.microsoft.com/office/drawing/2014/main" id="{DF782059-8E55-48AA-A75F-C88C61777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013" y="1643063"/>
            <a:ext cx="7831137" cy="411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86BA1119-0E5B-4C51-B6FA-28152283AD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94707" y="130231"/>
            <a:ext cx="8066088" cy="576262"/>
          </a:xfrm>
        </p:spPr>
        <p:txBody>
          <a:bodyPr/>
          <a:lstStyle/>
          <a:p>
            <a:pPr eaLnBrk="1" hangingPunct="1"/>
            <a:r>
              <a:rPr lang="en-US" altLang="en-US" sz="3000" dirty="0"/>
              <a:t>Outline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B1102DF7-4A96-4DB4-93EE-EFEEB0DC39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54075" y="1141468"/>
            <a:ext cx="7618413" cy="4530725"/>
          </a:xfrm>
        </p:spPr>
        <p:txBody>
          <a:bodyPr/>
          <a:lstStyle/>
          <a:p>
            <a:r>
              <a:rPr lang="en-US" altLang="en-US" dirty="0"/>
              <a:t>Operating System Services</a:t>
            </a:r>
          </a:p>
          <a:p>
            <a:r>
              <a:rPr lang="en-US" altLang="en-US" dirty="0"/>
              <a:t>User and Operating System-Interface</a:t>
            </a:r>
          </a:p>
          <a:p>
            <a:r>
              <a:rPr lang="en-US" altLang="en-US" dirty="0"/>
              <a:t>System Calls</a:t>
            </a:r>
          </a:p>
          <a:p>
            <a:r>
              <a:rPr lang="en-US" altLang="en-US" dirty="0"/>
              <a:t>System Services</a:t>
            </a:r>
          </a:p>
          <a:p>
            <a:r>
              <a:rPr lang="en-US" altLang="en-US" dirty="0"/>
              <a:t>Linkers and Loaders</a:t>
            </a:r>
          </a:p>
          <a:p>
            <a:r>
              <a:rPr lang="en-US" altLang="en-US" dirty="0"/>
              <a:t>Why Applications are Operating System Specific</a:t>
            </a:r>
          </a:p>
          <a:p>
            <a:r>
              <a:rPr lang="en-US" altLang="en-US" dirty="0"/>
              <a:t>Design and Implementation</a:t>
            </a:r>
          </a:p>
          <a:p>
            <a:r>
              <a:rPr lang="en-US" altLang="en-US" dirty="0"/>
              <a:t>Operating System Structure</a:t>
            </a:r>
          </a:p>
          <a:p>
            <a:r>
              <a:rPr lang="en-US" altLang="en-US" dirty="0"/>
              <a:t>Building and Booting an Operating System</a:t>
            </a:r>
          </a:p>
          <a:p>
            <a:r>
              <a:rPr lang="en-US" altLang="en-US" dirty="0"/>
              <a:t>Operating System Debugging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F81CC25A-92E8-44D5-853F-5EA5E0E481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3075" y="214313"/>
            <a:ext cx="8129588" cy="576262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</a:t>
            </a:r>
          </a:p>
        </p:txBody>
      </p:sp>
      <p:sp>
        <p:nvSpPr>
          <p:cNvPr id="44035" name="Rectangle 4">
            <a:extLst>
              <a:ext uri="{FF2B5EF4-FFF2-40B4-BE49-F238E27FC236}">
                <a16:creationId xmlns:a16="http://schemas.microsoft.com/office/drawing/2014/main" id="{4FFFE9F1-36B8-4D67-9C3C-A4A661B03E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8038" y="1250950"/>
            <a:ext cx="7748587" cy="4530725"/>
          </a:xfrm>
        </p:spPr>
        <p:txBody>
          <a:bodyPr/>
          <a:lstStyle/>
          <a:p>
            <a:r>
              <a:rPr lang="en-US" altLang="en-US" dirty="0"/>
              <a:t>Process control</a:t>
            </a:r>
          </a:p>
          <a:p>
            <a:pPr lvl="1"/>
            <a:r>
              <a:rPr lang="en-US" altLang="en-US" dirty="0"/>
              <a:t>create process, terminate process</a:t>
            </a:r>
          </a:p>
          <a:p>
            <a:pPr lvl="1"/>
            <a:r>
              <a:rPr lang="en-US" altLang="en-US" dirty="0"/>
              <a:t>End(exit from program), abort(</a:t>
            </a:r>
            <a:r>
              <a:rPr lang="en-US" altLang="en-US" dirty="0" err="1"/>
              <a:t>i</a:t>
            </a:r>
            <a:r>
              <a:rPr lang="en-US" altLang="en-US" dirty="0"/>
              <a:t>/o requirement are not fulfilled)</a:t>
            </a:r>
          </a:p>
          <a:p>
            <a:pPr lvl="1"/>
            <a:r>
              <a:rPr lang="en-US" altLang="en-US" dirty="0"/>
              <a:t>load, execute</a:t>
            </a:r>
          </a:p>
          <a:p>
            <a:pPr lvl="1"/>
            <a:r>
              <a:rPr lang="en-US" altLang="en-US" dirty="0"/>
              <a:t>get process attributes(priority or protection), set process attributes</a:t>
            </a:r>
          </a:p>
          <a:p>
            <a:pPr lvl="1"/>
            <a:r>
              <a:rPr lang="en-US" altLang="en-US" dirty="0"/>
              <a:t>wait for time</a:t>
            </a:r>
          </a:p>
          <a:p>
            <a:pPr lvl="1"/>
            <a:r>
              <a:rPr lang="en-US" altLang="en-US" dirty="0"/>
              <a:t>wait event, signal event</a:t>
            </a:r>
          </a:p>
          <a:p>
            <a:pPr lvl="1"/>
            <a:r>
              <a:rPr lang="en-US" altLang="en-US" dirty="0"/>
              <a:t>allocate and free memory</a:t>
            </a:r>
          </a:p>
          <a:p>
            <a:pPr marL="457200" lvl="1" indent="0"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4">
            <a:extLst>
              <a:ext uri="{FF2B5EF4-FFF2-40B4-BE49-F238E27FC236}">
                <a16:creationId xmlns:a16="http://schemas.microsoft.com/office/drawing/2014/main" id="{4156D97E-B3F7-4D08-9926-F21EAB5326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1688" y="1233488"/>
            <a:ext cx="7732712" cy="4530725"/>
          </a:xfrm>
        </p:spPr>
        <p:txBody>
          <a:bodyPr/>
          <a:lstStyle/>
          <a:p>
            <a:r>
              <a:rPr lang="en-US" altLang="en-US"/>
              <a:t>File management</a:t>
            </a:r>
          </a:p>
          <a:p>
            <a:pPr lvl="1"/>
            <a:r>
              <a:rPr lang="en-US" altLang="en-US"/>
              <a:t>create file, delete file</a:t>
            </a:r>
          </a:p>
          <a:p>
            <a:pPr lvl="1"/>
            <a:r>
              <a:rPr lang="en-US" altLang="en-US"/>
              <a:t>open, close file</a:t>
            </a:r>
          </a:p>
          <a:p>
            <a:pPr lvl="1"/>
            <a:r>
              <a:rPr lang="en-US" altLang="en-US"/>
              <a:t>read, write, reposition</a:t>
            </a:r>
          </a:p>
          <a:p>
            <a:pPr lvl="1"/>
            <a:r>
              <a:rPr lang="en-US" altLang="en-US"/>
              <a:t>get and set file attributes</a:t>
            </a:r>
          </a:p>
          <a:p>
            <a:r>
              <a:rPr lang="en-US" altLang="en-US"/>
              <a:t>Device management</a:t>
            </a:r>
          </a:p>
          <a:p>
            <a:pPr lvl="1"/>
            <a:r>
              <a:rPr lang="en-US" altLang="en-US"/>
              <a:t>request device, release device</a:t>
            </a:r>
          </a:p>
          <a:p>
            <a:pPr lvl="1"/>
            <a:r>
              <a:rPr lang="en-US" altLang="en-US"/>
              <a:t>read, write, reposition</a:t>
            </a:r>
          </a:p>
          <a:p>
            <a:pPr lvl="1"/>
            <a:r>
              <a:rPr lang="en-US" altLang="en-US"/>
              <a:t>get device attributes, set device attributes</a:t>
            </a:r>
          </a:p>
          <a:p>
            <a:pPr lvl="1"/>
            <a:r>
              <a:rPr lang="en-US" altLang="en-US"/>
              <a:t>logically attach or detach devices</a:t>
            </a:r>
          </a:p>
          <a:p>
            <a:pPr lvl="1"/>
            <a:endParaRPr lang="en-US" altLang="en-US"/>
          </a:p>
        </p:txBody>
      </p:sp>
      <p:sp>
        <p:nvSpPr>
          <p:cNvPr id="46083" name="Rectangle 2">
            <a:extLst>
              <a:ext uri="{FF2B5EF4-FFF2-40B4-BE49-F238E27FC236}">
                <a16:creationId xmlns:a16="http://schemas.microsoft.com/office/drawing/2014/main" id="{A1101D3E-F01E-4DD1-88DC-B60A703EA3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12763" y="225425"/>
            <a:ext cx="8021637" cy="576263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 (Cont.)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9F170523-A8A8-43C6-820A-D68F85AF07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27050" y="227013"/>
            <a:ext cx="7991475" cy="576262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 (Cont.)</a:t>
            </a:r>
          </a:p>
        </p:txBody>
      </p:sp>
      <p:sp>
        <p:nvSpPr>
          <p:cNvPr id="48131" name="Rectangle 4">
            <a:extLst>
              <a:ext uri="{FF2B5EF4-FFF2-40B4-BE49-F238E27FC236}">
                <a16:creationId xmlns:a16="http://schemas.microsoft.com/office/drawing/2014/main" id="{3E675A7B-D65B-4A2E-A667-61009784BC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7234238" cy="4530725"/>
          </a:xfrm>
        </p:spPr>
        <p:txBody>
          <a:bodyPr/>
          <a:lstStyle/>
          <a:p>
            <a:r>
              <a:rPr lang="en-US" altLang="en-US" dirty="0"/>
              <a:t>Information maintenance</a:t>
            </a:r>
          </a:p>
          <a:p>
            <a:pPr lvl="1"/>
            <a:r>
              <a:rPr lang="en-US" altLang="en-US" dirty="0"/>
              <a:t>get time or date, set time or date</a:t>
            </a:r>
          </a:p>
          <a:p>
            <a:pPr lvl="1"/>
            <a:r>
              <a:rPr lang="en-US" altLang="en-US" dirty="0"/>
              <a:t>get system data, set system data</a:t>
            </a:r>
          </a:p>
          <a:p>
            <a:pPr lvl="1"/>
            <a:r>
              <a:rPr lang="en-US" altLang="en-US" dirty="0"/>
              <a:t>get and set process, file, or device attributes</a:t>
            </a:r>
          </a:p>
          <a:p>
            <a:r>
              <a:rPr lang="en-US" altLang="en-US" dirty="0"/>
              <a:t>Communications</a:t>
            </a:r>
          </a:p>
          <a:p>
            <a:pPr lvl="1"/>
            <a:r>
              <a:rPr lang="en-US" altLang="en-US" dirty="0"/>
              <a:t>create, delete communication connection</a:t>
            </a:r>
          </a:p>
          <a:p>
            <a:pPr lvl="1"/>
            <a:r>
              <a:rPr lang="en-US" altLang="en-US" dirty="0"/>
              <a:t>send, receive messages if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message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passing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model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to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host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name</a:t>
            </a:r>
            <a:r>
              <a:rPr lang="en-US" altLang="en-US" dirty="0"/>
              <a:t> or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process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name(example mail box)</a:t>
            </a:r>
          </a:p>
          <a:p>
            <a:pPr lvl="2"/>
            <a:r>
              <a:rPr lang="en-US" altLang="en-US" dirty="0"/>
              <a:t>From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client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to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server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Shared-memory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model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create and gain access to memory regions</a:t>
            </a:r>
          </a:p>
          <a:p>
            <a:pPr lvl="1"/>
            <a:r>
              <a:rPr lang="en-US" altLang="en-US" dirty="0"/>
              <a:t>transfer status information</a:t>
            </a:r>
          </a:p>
          <a:p>
            <a:pPr lvl="1"/>
            <a:r>
              <a:rPr lang="en-US" altLang="en-US" dirty="0"/>
              <a:t>attach and detach remote devices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2D8F5D27-E3DA-4CD1-A64B-C94402E09E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3238" y="227013"/>
            <a:ext cx="8031162" cy="576262"/>
          </a:xfrm>
        </p:spPr>
        <p:txBody>
          <a:bodyPr/>
          <a:lstStyle/>
          <a:p>
            <a:pPr eaLnBrk="1" hangingPunct="1"/>
            <a:r>
              <a:rPr lang="en-US" altLang="en-US"/>
              <a:t>Types of System Calls (Cont.)</a:t>
            </a:r>
          </a:p>
        </p:txBody>
      </p:sp>
      <p:sp>
        <p:nvSpPr>
          <p:cNvPr id="50179" name="Rectangle 4">
            <a:extLst>
              <a:ext uri="{FF2B5EF4-FFF2-40B4-BE49-F238E27FC236}">
                <a16:creationId xmlns:a16="http://schemas.microsoft.com/office/drawing/2014/main" id="{2F1F0650-6545-4D56-BF26-447C4C0877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Protection</a:t>
            </a:r>
          </a:p>
          <a:p>
            <a:pPr lvl="1"/>
            <a:r>
              <a:rPr lang="en-US" altLang="en-US"/>
              <a:t>Control access to resources</a:t>
            </a:r>
          </a:p>
          <a:p>
            <a:pPr lvl="1"/>
            <a:r>
              <a:rPr lang="en-US" altLang="en-US"/>
              <a:t>Get and set permissions</a:t>
            </a:r>
          </a:p>
          <a:p>
            <a:pPr lvl="1"/>
            <a:r>
              <a:rPr lang="en-US" altLang="en-US"/>
              <a:t>Allow and deny user access</a:t>
            </a:r>
          </a:p>
          <a:p>
            <a:pPr lvl="1"/>
            <a:endParaRPr lang="en-US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D6FCD919-BAE3-4B7B-809E-209E2FB097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51275" y="110535"/>
            <a:ext cx="7632700" cy="594371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Examples of Windows and Unix System Calls</a:t>
            </a:r>
          </a:p>
        </p:txBody>
      </p:sp>
      <p:pic>
        <p:nvPicPr>
          <p:cNvPr id="52227" name="Picture 4">
            <a:extLst>
              <a:ext uri="{FF2B5EF4-FFF2-40B4-BE49-F238E27FC236}">
                <a16:creationId xmlns:a16="http://schemas.microsoft.com/office/drawing/2014/main" id="{33A2F2E0-9064-41AD-8CF6-9D5D6130B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3788" y="1152525"/>
            <a:ext cx="4751387" cy="513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>
            <a:extLst>
              <a:ext uri="{FF2B5EF4-FFF2-40B4-BE49-F238E27FC236}">
                <a16:creationId xmlns:a16="http://schemas.microsoft.com/office/drawing/2014/main" id="{6CD12CFE-09B0-48A4-9AEE-9A58E11BB8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229600" cy="576262"/>
          </a:xfrm>
        </p:spPr>
        <p:txBody>
          <a:bodyPr/>
          <a:lstStyle/>
          <a:p>
            <a:r>
              <a:rPr lang="en-US" altLang="en-US"/>
              <a:t>Operating System Structure</a:t>
            </a:r>
          </a:p>
        </p:txBody>
      </p:sp>
      <p:sp>
        <p:nvSpPr>
          <p:cNvPr id="76803" name="Content Placeholder 2">
            <a:extLst>
              <a:ext uri="{FF2B5EF4-FFF2-40B4-BE49-F238E27FC236}">
                <a16:creationId xmlns:a16="http://schemas.microsoft.com/office/drawing/2014/main" id="{7C77CAAD-91EB-4676-A633-22880A53EEF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5025" y="1241425"/>
            <a:ext cx="6918325" cy="4530725"/>
          </a:xfrm>
        </p:spPr>
        <p:txBody>
          <a:bodyPr/>
          <a:lstStyle/>
          <a:p>
            <a:r>
              <a:rPr lang="en-US" altLang="en-US" dirty="0"/>
              <a:t>General-purpose OS is very large program</a:t>
            </a:r>
          </a:p>
          <a:p>
            <a:r>
              <a:rPr lang="en-US" altLang="en-US" dirty="0"/>
              <a:t>Various ways to structure ones</a:t>
            </a:r>
          </a:p>
          <a:p>
            <a:pPr lvl="1"/>
            <a:r>
              <a:rPr lang="en-US" altLang="en-US" dirty="0"/>
              <a:t>Simple structure – MS-DOS</a:t>
            </a:r>
          </a:p>
          <a:p>
            <a:pPr lvl="1"/>
            <a:r>
              <a:rPr lang="en-US" altLang="en-US" dirty="0"/>
              <a:t>Layered  structure</a:t>
            </a:r>
          </a:p>
          <a:p>
            <a:pPr lvl="1"/>
            <a:r>
              <a:rPr lang="en-US" altLang="en-US" dirty="0"/>
              <a:t>Microkernel structure</a:t>
            </a:r>
          </a:p>
          <a:p>
            <a:pPr lvl="1"/>
            <a:r>
              <a:rPr lang="en-US" altLang="en-US" dirty="0"/>
              <a:t>Modular structure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1F6335AC-7C9F-BA14-2AAF-41113E651E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82563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Simple Structure  -- MS-DOS</a:t>
            </a:r>
            <a:endParaRPr lang="en-US" altLang="en-US" sz="2400"/>
          </a:p>
        </p:txBody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ED5EB8BE-F469-00AB-F9BE-DECFD6AF6D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98212" y="912212"/>
            <a:ext cx="3960813" cy="4530725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/>
              <a:t>Such OS do not have well defined structure and are small and simple</a:t>
            </a:r>
          </a:p>
          <a:p>
            <a:pPr marL="0" indent="0">
              <a:buNone/>
            </a:pPr>
            <a:r>
              <a:rPr lang="en-US" altLang="en-US" dirty="0"/>
              <a:t>Interfaces and levels of functionality are not well separated.</a:t>
            </a:r>
          </a:p>
          <a:p>
            <a:pPr lvl="1"/>
            <a:r>
              <a:rPr lang="en-US" altLang="en-US" dirty="0"/>
              <a:t>Not divided into modules</a:t>
            </a:r>
          </a:p>
          <a:p>
            <a:pPr lvl="1"/>
            <a:r>
              <a:rPr lang="en-US" altLang="en-US" dirty="0"/>
              <a:t>Although MS-DOS has some structure, its interfaces and levels of functionality are not well separated</a:t>
            </a:r>
          </a:p>
          <a:p>
            <a:pPr lvl="1"/>
            <a:r>
              <a:rPr lang="en-US" altLang="en-US" dirty="0"/>
              <a:t>The functionality of any layer is not defined</a:t>
            </a:r>
          </a:p>
          <a:p>
            <a:pPr lvl="1"/>
            <a:r>
              <a:rPr lang="en-US" altLang="en-US" dirty="0"/>
              <a:t>Debugging and maintenance is difficult</a:t>
            </a:r>
          </a:p>
          <a:p>
            <a:pPr lvl="1"/>
            <a:r>
              <a:rPr lang="en-US" altLang="en-US" dirty="0"/>
              <a:t>Any layer can access the other layers</a:t>
            </a:r>
          </a:p>
          <a:p>
            <a:pPr lvl="1"/>
            <a:r>
              <a:rPr lang="en-US" altLang="en-US" dirty="0"/>
              <a:t>These OS cause entire system to crash if one of user program fails</a:t>
            </a:r>
          </a:p>
          <a:p>
            <a:pPr lvl="1"/>
            <a:endParaRPr lang="en-US" altLang="en-US" dirty="0"/>
          </a:p>
        </p:txBody>
      </p:sp>
      <p:pic>
        <p:nvPicPr>
          <p:cNvPr id="55300" name="Picture 6" descr="2">
            <a:extLst>
              <a:ext uri="{FF2B5EF4-FFF2-40B4-BE49-F238E27FC236}">
                <a16:creationId xmlns:a16="http://schemas.microsoft.com/office/drawing/2014/main" id="{51B82150-507C-E62C-F123-D732C247D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6175" y="1712913"/>
            <a:ext cx="3570288" cy="343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DFD32DF9-91B1-2A4C-5375-DCCAF00834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9843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Layered Approach</a:t>
            </a:r>
          </a:p>
        </p:txBody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0ADED7DB-0602-081F-E69A-F879669A07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3749675" cy="4530725"/>
          </a:xfrm>
        </p:spPr>
        <p:txBody>
          <a:bodyPr/>
          <a:lstStyle/>
          <a:p>
            <a:r>
              <a:rPr lang="en-US" altLang="en-US" dirty="0"/>
              <a:t>The operating system is divided into a number of layers (levels), each built on top of lower layers.  The bottom layer (layer 0), is the hardware; the highest (layer N) is the user interface.</a:t>
            </a:r>
          </a:p>
          <a:p>
            <a:r>
              <a:rPr lang="en-US" altLang="en-US" dirty="0"/>
              <a:t>With modularity, layers are selected such that each uses functions (operations) and services of only lower-level layers</a:t>
            </a:r>
          </a:p>
          <a:p>
            <a:r>
              <a:rPr lang="en-US" altLang="en-US" dirty="0"/>
              <a:t>If error is found during debugging of a particular layer, the error must be on that layer</a:t>
            </a:r>
          </a:p>
          <a:p>
            <a:r>
              <a:rPr lang="en-US" altLang="en-US" dirty="0"/>
              <a:t>Disadvantage : careful definition of each layer</a:t>
            </a:r>
          </a:p>
        </p:txBody>
      </p:sp>
      <p:pic>
        <p:nvPicPr>
          <p:cNvPr id="57348" name="Picture 5">
            <a:extLst>
              <a:ext uri="{FF2B5EF4-FFF2-40B4-BE49-F238E27FC236}">
                <a16:creationId xmlns:a16="http://schemas.microsoft.com/office/drawing/2014/main" id="{46946073-88D4-CB34-AD3C-57D54A1F2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325" y="1393825"/>
            <a:ext cx="3629025" cy="360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A877023E-2F55-41F6-99AD-606BBD5F50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7238" y="207963"/>
            <a:ext cx="7816850" cy="576262"/>
          </a:xfrm>
        </p:spPr>
        <p:txBody>
          <a:bodyPr/>
          <a:lstStyle/>
          <a:p>
            <a:pPr eaLnBrk="1" hangingPunct="1"/>
            <a:r>
              <a:rPr lang="en-US" altLang="en-US"/>
              <a:t>Microkernels</a:t>
            </a:r>
            <a:endParaRPr lang="en-US" altLang="en-US" sz="2400"/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F3C84D0A-C5EC-46A8-A546-5363A149B9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57238" y="1108075"/>
            <a:ext cx="7225619" cy="4857296"/>
          </a:xfrm>
        </p:spPr>
        <p:txBody>
          <a:bodyPr/>
          <a:lstStyle/>
          <a:p>
            <a:r>
              <a:rPr lang="en-US" altLang="en-US" dirty="0"/>
              <a:t>Moves nonessential component from the kernel into user space</a:t>
            </a:r>
          </a:p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Mach</a:t>
            </a:r>
            <a:r>
              <a:rPr lang="en-US" altLang="en-US" dirty="0"/>
              <a:t> is an example of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microkernel</a:t>
            </a:r>
          </a:p>
          <a:p>
            <a:pPr lvl="1"/>
            <a:r>
              <a:rPr lang="en-US" altLang="en-US" dirty="0"/>
              <a:t>Mac OS X kernel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Darwin</a:t>
            </a:r>
            <a:r>
              <a:rPr lang="en-US" altLang="en-US" dirty="0"/>
              <a:t>) partly based on Mach</a:t>
            </a:r>
            <a:endParaRPr lang="en-US" altLang="en-US" sz="800" dirty="0"/>
          </a:p>
          <a:p>
            <a:r>
              <a:rPr lang="en-US" altLang="en-US" dirty="0"/>
              <a:t>Communication takes place between user modules using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message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passing</a:t>
            </a:r>
          </a:p>
          <a:p>
            <a:r>
              <a:rPr lang="en-US" altLang="en-US" dirty="0"/>
              <a:t>Benefits:</a:t>
            </a:r>
          </a:p>
          <a:p>
            <a:pPr lvl="1"/>
            <a:r>
              <a:rPr lang="en-US" altLang="en-US" dirty="0"/>
              <a:t>Easier to extend a microkernel</a:t>
            </a:r>
          </a:p>
          <a:p>
            <a:pPr lvl="1"/>
            <a:r>
              <a:rPr lang="en-US" altLang="en-US" dirty="0"/>
              <a:t>More reliable (less code is running in kernel mode)</a:t>
            </a:r>
          </a:p>
          <a:p>
            <a:pPr lvl="1"/>
            <a:r>
              <a:rPr lang="en-US" altLang="en-US" dirty="0"/>
              <a:t>More secure, if any micro kernel fails then the remaining OS remains untouched and works fine.</a:t>
            </a:r>
            <a:endParaRPr lang="en-US" altLang="en-US" sz="800" dirty="0"/>
          </a:p>
          <a:p>
            <a:r>
              <a:rPr lang="en-US" altLang="en-US" dirty="0"/>
              <a:t>Disadvantage</a:t>
            </a:r>
          </a:p>
          <a:p>
            <a:pPr lvl="1"/>
            <a:r>
              <a:rPr lang="en-US" altLang="en-US" dirty="0"/>
              <a:t>Increased </a:t>
            </a:r>
            <a:r>
              <a:rPr lang="en-US" altLang="en-US" dirty="0" err="1"/>
              <a:t>intermodule</a:t>
            </a:r>
            <a:r>
              <a:rPr lang="en-US" altLang="en-US" dirty="0"/>
              <a:t> communication reduces system performance.</a:t>
            </a:r>
          </a:p>
          <a:p>
            <a:pPr lvl="1"/>
            <a:r>
              <a:rPr lang="en-US" altLang="en-US" dirty="0"/>
              <a:t>System is complex to be constructed.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31DBEE6C-3A88-4D5B-9245-EF2BF859C9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7288" y="214313"/>
            <a:ext cx="7399337" cy="576262"/>
          </a:xfrm>
        </p:spPr>
        <p:txBody>
          <a:bodyPr/>
          <a:lstStyle/>
          <a:p>
            <a:pPr eaLnBrk="1" hangingPunct="1"/>
            <a:r>
              <a:rPr lang="en-US" altLang="en-US"/>
              <a:t>Microkernel System Structure </a:t>
            </a:r>
            <a:endParaRPr lang="en-US" altLang="en-US" sz="2400"/>
          </a:p>
        </p:txBody>
      </p:sp>
      <p:pic>
        <p:nvPicPr>
          <p:cNvPr id="88067" name="Picture 2">
            <a:extLst>
              <a:ext uri="{FF2B5EF4-FFF2-40B4-BE49-F238E27FC236}">
                <a16:creationId xmlns:a16="http://schemas.microsoft.com/office/drawing/2014/main" id="{25A0E5C8-7A5F-457D-83DE-F96A7C9E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229" y="1557524"/>
            <a:ext cx="6795238" cy="3283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AED6B521-18A7-4439-A63E-29BB58B6FD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Objectives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D078653-D1C2-4F9E-AC34-145815C46F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68363" y="1233488"/>
            <a:ext cx="6808578" cy="4534265"/>
          </a:xfrm>
        </p:spPr>
        <p:txBody>
          <a:bodyPr/>
          <a:lstStyle/>
          <a:p>
            <a:r>
              <a:rPr lang="en-US" altLang="en-US" dirty="0"/>
              <a:t>Identify services provided by an operating system</a:t>
            </a:r>
          </a:p>
          <a:p>
            <a:r>
              <a:rPr lang="en-US" altLang="en-US" dirty="0"/>
              <a:t>Illustrate how system calls are used to provide operating system services</a:t>
            </a:r>
          </a:p>
          <a:p>
            <a:r>
              <a:rPr lang="en-US" altLang="en-US" dirty="0"/>
              <a:t>Compare and contrast monolithic, layered, microkernel, modular, and hybrid strategies for designing operating systems</a:t>
            </a:r>
          </a:p>
          <a:p>
            <a:r>
              <a:rPr lang="en-US" altLang="en-US" dirty="0"/>
              <a:t>Illustrate the process for booting an operating system</a:t>
            </a:r>
          </a:p>
          <a:p>
            <a:r>
              <a:rPr lang="en-US" altLang="en-US" dirty="0"/>
              <a:t>Apply tools for monitoring operating system performance</a:t>
            </a:r>
          </a:p>
          <a:p>
            <a:r>
              <a:rPr lang="en-US" altLang="en-US" dirty="0"/>
              <a:t>Design and implement kernel modules for interacting with a Linux kernel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8954A814-12BC-495B-A1ED-BBB6D763DF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5900"/>
            <a:ext cx="80772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Modular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C37B4459-CB96-4BE9-94C0-8976166526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163637"/>
            <a:ext cx="7169150" cy="4460649"/>
          </a:xfrm>
        </p:spPr>
        <p:txBody>
          <a:bodyPr/>
          <a:lstStyle/>
          <a:p>
            <a:r>
              <a:rPr lang="en-US" altLang="en-US" dirty="0"/>
              <a:t>Many modern operating systems implement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loadable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kernel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mo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dules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LKMs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dirty="0"/>
              <a:t>Uses object-oriented approach</a:t>
            </a:r>
          </a:p>
          <a:p>
            <a:pPr lvl="1"/>
            <a:r>
              <a:rPr lang="en-US" altLang="en-US" dirty="0"/>
              <a:t>Each core component is separate</a:t>
            </a:r>
          </a:p>
          <a:p>
            <a:pPr lvl="1"/>
            <a:r>
              <a:rPr lang="en-US" altLang="en-US" dirty="0"/>
              <a:t>Each talks to the others over known interfaces</a:t>
            </a:r>
          </a:p>
          <a:p>
            <a:pPr lvl="1"/>
            <a:r>
              <a:rPr lang="en-US" altLang="en-US" dirty="0"/>
              <a:t>Each is loadable as needed within the kernel</a:t>
            </a:r>
          </a:p>
          <a:p>
            <a:r>
              <a:rPr lang="en-US" altLang="en-US" dirty="0"/>
              <a:t>Overall, similar to layers but with more flexible</a:t>
            </a:r>
          </a:p>
          <a:p>
            <a:pPr lvl="1"/>
            <a:r>
              <a:rPr lang="en-US" altLang="en-US" dirty="0"/>
              <a:t>Linux, Solaris, etc.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7921C47B-FAD6-7503-4B2F-DDB522EB4C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Solaris Modular Approach</a:t>
            </a:r>
          </a:p>
        </p:txBody>
      </p:sp>
      <p:pic>
        <p:nvPicPr>
          <p:cNvPr id="65539" name="Picture 4">
            <a:extLst>
              <a:ext uri="{FF2B5EF4-FFF2-40B4-BE49-F238E27FC236}">
                <a16:creationId xmlns:a16="http://schemas.microsoft.com/office/drawing/2014/main" id="{B1AE8746-C28A-6EB6-43CC-D256E1786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475" y="1301750"/>
            <a:ext cx="6956425" cy="3748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>
            <a:extLst>
              <a:ext uri="{FF2B5EF4-FFF2-40B4-BE49-F238E27FC236}">
                <a16:creationId xmlns:a16="http://schemas.microsoft.com/office/drawing/2014/main" id="{2C62F9A8-4DAA-4F8E-8650-F234095DF99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End of Chapter 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04C24230-0BCA-4F21-BEE9-496253FB27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50925" y="147152"/>
            <a:ext cx="74485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System Services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4273FD5E-1C82-4A27-94EC-32DCB0EF2F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6138" y="1119188"/>
            <a:ext cx="7653337" cy="5002212"/>
          </a:xfrm>
          <a:noFill/>
        </p:spPr>
        <p:txBody>
          <a:bodyPr/>
          <a:lstStyle/>
          <a:p>
            <a:r>
              <a:rPr lang="en-US" altLang="en-US" dirty="0"/>
              <a:t>Operating systems provide an environment for execution of programs and services to programs and users</a:t>
            </a:r>
          </a:p>
          <a:p>
            <a:r>
              <a:rPr lang="en-US" altLang="en-US" dirty="0"/>
              <a:t>One set of operating-system services provides functions that are helpful to the user:</a:t>
            </a:r>
          </a:p>
          <a:p>
            <a:pPr lvl="1"/>
            <a:r>
              <a:rPr lang="en-US" altLang="en-US" b="1" dirty="0"/>
              <a:t>User interface </a:t>
            </a:r>
            <a:r>
              <a:rPr lang="en-US" altLang="en-US" dirty="0"/>
              <a:t>- Almost all operating systems have a user interface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UI</a:t>
            </a:r>
            <a:r>
              <a:rPr lang="en-US" altLang="en-US" dirty="0"/>
              <a:t>).</a:t>
            </a:r>
          </a:p>
          <a:p>
            <a:pPr lvl="2"/>
            <a:r>
              <a:rPr lang="en-US" altLang="en-US" dirty="0"/>
              <a:t>Varies between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Command-Line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CLI</a:t>
            </a:r>
            <a:r>
              <a:rPr lang="en-US" altLang="en-US" dirty="0"/>
              <a:t>)</a:t>
            </a:r>
            <a:r>
              <a:rPr lang="en-US" altLang="en-US" dirty="0">
                <a:solidFill>
                  <a:srgbClr val="000000"/>
                </a:solidFill>
              </a:rPr>
              <a:t>,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Graphics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User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Interface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GUI</a:t>
            </a:r>
            <a:r>
              <a:rPr lang="en-US" altLang="en-US" dirty="0"/>
              <a:t>)</a:t>
            </a:r>
            <a:r>
              <a:rPr lang="en-US" altLang="en-US" dirty="0">
                <a:solidFill>
                  <a:srgbClr val="000000"/>
                </a:solidFill>
              </a:rPr>
              <a:t>,</a:t>
            </a:r>
            <a:r>
              <a:rPr lang="en-US" altLang="en-US" b="1" dirty="0">
                <a:solidFill>
                  <a:srgbClr val="3366FF"/>
                </a:solidFill>
              </a:rPr>
              <a:t> 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touch-screen</a:t>
            </a:r>
            <a:r>
              <a:rPr lang="en-US" altLang="en-US" b="1" dirty="0">
                <a:solidFill>
                  <a:srgbClr val="3366FF"/>
                </a:solidFill>
              </a:rPr>
              <a:t>, 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Batch</a:t>
            </a:r>
          </a:p>
          <a:p>
            <a:pPr lvl="1"/>
            <a:r>
              <a:rPr lang="en-US" altLang="en-US" b="1" dirty="0"/>
              <a:t>Program execution </a:t>
            </a:r>
            <a:r>
              <a:rPr lang="en-US" altLang="en-US" dirty="0"/>
              <a:t>- The system must be able to load a program into memory and to run that program, end execution, either normally or abnormally (indicating error)</a:t>
            </a:r>
          </a:p>
          <a:p>
            <a:pPr lvl="1"/>
            <a:r>
              <a:rPr lang="en-US" altLang="en-US" b="1" dirty="0"/>
              <a:t>I/O operations </a:t>
            </a:r>
            <a:r>
              <a:rPr lang="en-US" altLang="en-US" dirty="0"/>
              <a:t>-  A running program may require I/O, which may involve a file or an I/O device</a:t>
            </a:r>
          </a:p>
          <a:p>
            <a:pPr lvl="1"/>
            <a:r>
              <a:rPr lang="en-US" altLang="en-US" b="1" dirty="0"/>
              <a:t>File-system manipulation </a:t>
            </a:r>
            <a:r>
              <a:rPr lang="en-US" altLang="en-US" dirty="0"/>
              <a:t>-  The file system is of particular interest. Programs need to read and write files and directories, create and delete them, search them, list file Information, permission management.</a:t>
            </a:r>
            <a:endParaRPr lang="en-US" altLang="en-US" b="1" dirty="0"/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853D310B-2F05-42DF-BD11-7984E309A7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6150" y="220663"/>
            <a:ext cx="7869238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 System Services (Cont.)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E7DE154C-EBA1-44B0-9AA5-AD6DB9C31D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9313" y="1138238"/>
            <a:ext cx="7678737" cy="5418137"/>
          </a:xfrm>
          <a:noFill/>
        </p:spPr>
        <p:txBody>
          <a:bodyPr/>
          <a:lstStyle/>
          <a:p>
            <a:r>
              <a:rPr lang="en-US" altLang="en-US"/>
              <a:t>One set of operating-system services provides functions that are helpful to the user (Cont.):</a:t>
            </a:r>
            <a:endParaRPr lang="en-US" altLang="en-US" b="1"/>
          </a:p>
          <a:p>
            <a:pPr lvl="1"/>
            <a:r>
              <a:rPr lang="en-US" altLang="en-US" b="1"/>
              <a:t>Communications</a:t>
            </a:r>
            <a:r>
              <a:rPr lang="en-US" altLang="en-US"/>
              <a:t> – Processes may exchange information, on the same computer or between computers over a network</a:t>
            </a:r>
          </a:p>
          <a:p>
            <a:pPr lvl="2"/>
            <a:r>
              <a:rPr lang="en-US" altLang="en-US"/>
              <a:t>Communications may be via shared memory or through message passing (packets moved by the OS)</a:t>
            </a:r>
          </a:p>
          <a:p>
            <a:pPr lvl="1"/>
            <a:r>
              <a:rPr lang="en-US" altLang="en-US" b="1"/>
              <a:t>Error detection </a:t>
            </a:r>
            <a:r>
              <a:rPr lang="en-US" altLang="en-US"/>
              <a:t>– OS needs to be constantly aware of possible errors</a:t>
            </a:r>
          </a:p>
          <a:p>
            <a:pPr lvl="2"/>
            <a:r>
              <a:rPr lang="en-US" altLang="en-US"/>
              <a:t>May occur in the CPU and memory hardware, in I/O devices, in user program</a:t>
            </a:r>
          </a:p>
          <a:p>
            <a:pPr lvl="2"/>
            <a:r>
              <a:rPr lang="en-US" altLang="en-US"/>
              <a:t>For each type of error, OS should take the appropriate action to ensure correct and consistent computing</a:t>
            </a:r>
          </a:p>
          <a:p>
            <a:pPr lvl="2"/>
            <a:r>
              <a:rPr lang="en-US" altLang="en-US"/>
              <a:t>Debugging facilities can greatly enhance the user</a:t>
            </a:r>
            <a:r>
              <a:rPr lang="ja-JP" altLang="en-US"/>
              <a:t>’</a:t>
            </a:r>
            <a:r>
              <a:rPr lang="en-US" altLang="ja-JP"/>
              <a:t>s and programmer</a:t>
            </a:r>
            <a:r>
              <a:rPr lang="ja-JP" altLang="en-US"/>
              <a:t>’</a:t>
            </a:r>
            <a:r>
              <a:rPr lang="en-US" altLang="ja-JP"/>
              <a:t>s abilities to efficiently use the system</a:t>
            </a:r>
            <a:endParaRPr lang="en-US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6A9EE909-C5A2-41F1-A857-667DFBB541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03300" y="220663"/>
            <a:ext cx="7739063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 System Services (Cont.)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13A7443B-7ADA-4411-B376-7A65FA9BD8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4550" y="1158875"/>
            <a:ext cx="7739063" cy="490537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/>
              <a:t>Another set of OS functions exists for ensuring the efficient operation of the system itself via resource sharing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Resource allocation - </a:t>
            </a:r>
            <a:r>
              <a:rPr lang="en-US" altLang="en-US"/>
              <a:t>When  multiple users or multiple jobs running concurrently, resources must be allocated to each of them</a:t>
            </a:r>
          </a:p>
          <a:p>
            <a:pPr lvl="2">
              <a:lnSpc>
                <a:spcPct val="90000"/>
              </a:lnSpc>
            </a:pPr>
            <a:r>
              <a:rPr lang="en-US" altLang="en-US"/>
              <a:t>Many types of resources -   CPU cycles, main memory, file storage, I/O devices.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Logging -</a:t>
            </a:r>
            <a:r>
              <a:rPr lang="en-US" altLang="en-US"/>
              <a:t> To keep track of which users use how much and what kinds of computer resources</a:t>
            </a:r>
          </a:p>
          <a:p>
            <a:pPr lvl="1">
              <a:lnSpc>
                <a:spcPct val="90000"/>
              </a:lnSpc>
            </a:pPr>
            <a:r>
              <a:rPr lang="en-US" altLang="en-US" b="1"/>
              <a:t>Protection and security - </a:t>
            </a:r>
            <a:r>
              <a:rPr lang="en-US" altLang="en-US"/>
              <a:t>The owners of information stored in a multiuser or networked computer system may want to control use of that information, concurrent processes should not interfere with each other</a:t>
            </a:r>
          </a:p>
          <a:p>
            <a:pPr lvl="2">
              <a:lnSpc>
                <a:spcPct val="90000"/>
              </a:lnSpc>
            </a:pPr>
            <a:r>
              <a:rPr lang="en-US" altLang="en-US" b="1"/>
              <a:t>Protection</a:t>
            </a:r>
            <a:r>
              <a:rPr lang="en-US" altLang="en-US"/>
              <a:t> involves ensuring that all access to system resources is controlled</a:t>
            </a:r>
          </a:p>
          <a:p>
            <a:pPr lvl="2">
              <a:lnSpc>
                <a:spcPct val="90000"/>
              </a:lnSpc>
            </a:pPr>
            <a:r>
              <a:rPr lang="en-US" altLang="en-US" b="1"/>
              <a:t>Security</a:t>
            </a:r>
            <a:r>
              <a:rPr lang="en-US" altLang="en-US"/>
              <a:t> of the system from outsiders requires user authentication, extends to defending external I/O devices from invalid access attempts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184A6F67-063F-4959-9060-0C6E5AFA87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2188" y="206375"/>
            <a:ext cx="7918450" cy="576263"/>
          </a:xfrm>
        </p:spPr>
        <p:txBody>
          <a:bodyPr/>
          <a:lstStyle/>
          <a:p>
            <a:pPr eaLnBrk="1" hangingPunct="1"/>
            <a:r>
              <a:rPr lang="en-US" altLang="en-US"/>
              <a:t>A View of Operating System Services</a:t>
            </a:r>
          </a:p>
        </p:txBody>
      </p:sp>
      <p:pic>
        <p:nvPicPr>
          <p:cNvPr id="17411" name="Picture 2">
            <a:extLst>
              <a:ext uri="{FF2B5EF4-FFF2-40B4-BE49-F238E27FC236}">
                <a16:creationId xmlns:a16="http://schemas.microsoft.com/office/drawing/2014/main" id="{881CA9B9-B059-4545-AFC1-C78134667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800" y="1836738"/>
            <a:ext cx="7221538" cy="3595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E48B5D98-8B47-4D7E-ACEF-BDB67E3340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77888" y="220663"/>
            <a:ext cx="8145462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Command Line interpreter 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1E634D89-B552-404F-9BDB-6AB7E838A4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77889" y="1223963"/>
            <a:ext cx="6155958" cy="4131808"/>
          </a:xfrm>
        </p:spPr>
        <p:txBody>
          <a:bodyPr/>
          <a:lstStyle/>
          <a:p>
            <a:r>
              <a:rPr lang="en-US" altLang="en-US" dirty="0"/>
              <a:t>CLI allows direct command entry</a:t>
            </a:r>
          </a:p>
          <a:p>
            <a:r>
              <a:rPr lang="en-US" altLang="en-US" dirty="0"/>
              <a:t>Sometimes implemented in kernel, sometimes by systems program</a:t>
            </a:r>
          </a:p>
          <a:p>
            <a:r>
              <a:rPr lang="en-US" altLang="en-US" dirty="0"/>
              <a:t>Sometimes multiple flavors implemented –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shells</a:t>
            </a:r>
          </a:p>
          <a:p>
            <a:r>
              <a:rPr lang="en-US" altLang="en-US" dirty="0"/>
              <a:t>Primarily fetches a command from user and executes it</a:t>
            </a:r>
          </a:p>
          <a:p>
            <a:r>
              <a:rPr lang="en-US" altLang="en-US" dirty="0"/>
              <a:t>Sometimes commands built-in, sometimes just names of programs</a:t>
            </a:r>
          </a:p>
          <a:p>
            <a:pPr lvl="1"/>
            <a:r>
              <a:rPr lang="en-US" altLang="en-US" dirty="0"/>
              <a:t>If the latter, adding new features doesn’</a:t>
            </a:r>
            <a:r>
              <a:rPr lang="en-US" altLang="ja-JP" dirty="0"/>
              <a:t>t require shell modification</a:t>
            </a:r>
            <a:endParaRPr lang="en-US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id="{E6DF5F8A-F2E3-4D74-9C52-A032EB0531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19188" y="220663"/>
            <a:ext cx="7397750" cy="576262"/>
          </a:xfrm>
        </p:spPr>
        <p:txBody>
          <a:bodyPr/>
          <a:lstStyle/>
          <a:p>
            <a:pPr eaLnBrk="1" hangingPunct="1"/>
            <a:r>
              <a:rPr lang="en-US" altLang="en-US"/>
              <a:t>Bourne Shell Command Interpreter</a:t>
            </a:r>
          </a:p>
        </p:txBody>
      </p:sp>
      <p:pic>
        <p:nvPicPr>
          <p:cNvPr id="21507" name="Picture 2">
            <a:extLst>
              <a:ext uri="{FF2B5EF4-FFF2-40B4-BE49-F238E27FC236}">
                <a16:creationId xmlns:a16="http://schemas.microsoft.com/office/drawing/2014/main" id="{1A3B6206-A655-48E2-8075-716970A25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" y="1041400"/>
            <a:ext cx="7397750" cy="512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9753</TotalTime>
  <Words>1638</Words>
  <Application>Microsoft Office PowerPoint</Application>
  <PresentationFormat>On-screen Show (4:3)</PresentationFormat>
  <Paragraphs>206</Paragraphs>
  <Slides>32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Helvetica</vt:lpstr>
      <vt:lpstr>Monotype Sorts</vt:lpstr>
      <vt:lpstr>Times New Roman</vt:lpstr>
      <vt:lpstr>Verdana</vt:lpstr>
      <vt:lpstr>Webdings</vt:lpstr>
      <vt:lpstr>Wingdings</vt:lpstr>
      <vt:lpstr>os-8</vt:lpstr>
      <vt:lpstr>Chapter 2:  Operating-System Services</vt:lpstr>
      <vt:lpstr>Outline</vt:lpstr>
      <vt:lpstr>Objectives</vt:lpstr>
      <vt:lpstr>Operating System Services</vt:lpstr>
      <vt:lpstr>Operating System Services (Cont.)</vt:lpstr>
      <vt:lpstr>Operating System Services (Cont.)</vt:lpstr>
      <vt:lpstr>A View of Operating System Services</vt:lpstr>
      <vt:lpstr>Command Line interpreter </vt:lpstr>
      <vt:lpstr>Bourne Shell Command Interpreter</vt:lpstr>
      <vt:lpstr>User Operating System Interface - GUI</vt:lpstr>
      <vt:lpstr>Touchscreen Interfaces</vt:lpstr>
      <vt:lpstr>The Mac OS X GUI</vt:lpstr>
      <vt:lpstr>System Calls</vt:lpstr>
      <vt:lpstr>Example of System Calls</vt:lpstr>
      <vt:lpstr>Example of Standard API</vt:lpstr>
      <vt:lpstr>System Call Implementation</vt:lpstr>
      <vt:lpstr>API – System Call – OS Relationship</vt:lpstr>
      <vt:lpstr>System Call Parameter Passing</vt:lpstr>
      <vt:lpstr>Parameter Passing via Table</vt:lpstr>
      <vt:lpstr>Types of System Calls</vt:lpstr>
      <vt:lpstr>Types of System Calls (Cont.)</vt:lpstr>
      <vt:lpstr>Types of System Calls (Cont.)</vt:lpstr>
      <vt:lpstr>Types of System Calls (Cont.)</vt:lpstr>
      <vt:lpstr>Examples of Windows and Unix System Calls</vt:lpstr>
      <vt:lpstr>Operating System Structure</vt:lpstr>
      <vt:lpstr>Simple Structure  -- MS-DOS</vt:lpstr>
      <vt:lpstr>Layered Approach</vt:lpstr>
      <vt:lpstr>Microkernels</vt:lpstr>
      <vt:lpstr>Microkernel System Structure </vt:lpstr>
      <vt:lpstr>Modular</vt:lpstr>
      <vt:lpstr>Solaris Modular Approach</vt:lpstr>
      <vt:lpstr>End of Chapter 2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sonam bhandurge</cp:lastModifiedBy>
  <cp:revision>208</cp:revision>
  <cp:lastPrinted>2001-06-14T13:58:17Z</cp:lastPrinted>
  <dcterms:created xsi:type="dcterms:W3CDTF">2011-01-13T23:43:38Z</dcterms:created>
  <dcterms:modified xsi:type="dcterms:W3CDTF">2023-11-09T13:52:34Z</dcterms:modified>
</cp:coreProperties>
</file>

<file path=docProps/thumbnail.jpeg>
</file>